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handoutMasterIdLst>
    <p:handoutMasterId r:id="rId16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85703"/>
    <a:srgbClr val="E85803"/>
    <a:srgbClr val="DFDFFF"/>
    <a:srgbClr val="CCEDFF"/>
    <a:srgbClr val="FFE7E8"/>
    <a:srgbClr val="FFFFCC"/>
    <a:srgbClr val="F5DE38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/>
    <p:restoredTop sz="94558"/>
  </p:normalViewPr>
  <p:slideViewPr>
    <p:cSldViewPr>
      <p:cViewPr varScale="1">
        <p:scale>
          <a:sx n="152" d="100"/>
          <a:sy n="152" d="100"/>
        </p:scale>
        <p:origin x="1624" y="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6" d="100"/>
        <a:sy n="86" d="100"/>
      </p:scale>
      <p:origin x="0" y="0"/>
    </p:cViewPr>
  </p:sorterViewPr>
  <p:notesViewPr>
    <p:cSldViewPr showGuides="1">
      <p:cViewPr varScale="1">
        <p:scale>
          <a:sx n="109" d="100"/>
          <a:sy n="109" d="100"/>
        </p:scale>
        <p:origin x="4728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9273A0F-3B13-D841-A707-03B4216EA83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y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040A439-2D68-154D-B9B4-0E0203E2295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142F29-83C6-0443-AA30-FBDFE7C021E6}" type="datetimeFigureOut">
              <a:rPr lang="cy-GB" smtClean="0"/>
              <a:t>08/12/19</a:t>
            </a:fld>
            <a:endParaRPr lang="cy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A31725-2096-6A46-9ED8-F573F702F81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y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8BFD3B-98B1-4D4C-A1FF-670C78041FF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8E6625-9A6A-BA41-B539-684CA802E7C3}" type="slidenum">
              <a:rPr lang="cy-GB" smtClean="0"/>
              <a:t>‹#›</a:t>
            </a:fld>
            <a:endParaRPr lang="cy-GB"/>
          </a:p>
        </p:txBody>
      </p:sp>
    </p:spTree>
    <p:extLst>
      <p:ext uri="{BB962C8B-B14F-4D97-AF65-F5344CB8AC3E}">
        <p14:creationId xmlns:p14="http://schemas.microsoft.com/office/powerpoint/2010/main" val="39050288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y-GB" noProof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928E9A-947C-4D8E-9B83-D6CC267356BF}" type="datetimeFigureOut">
              <a:rPr lang="cy-GB" noProof="0" smtClean="0"/>
              <a:t>08/12/19</a:t>
            </a:fld>
            <a:endParaRPr lang="cy-GB" noProof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y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y-GB" noProof="0"/>
              <a:t>Click to edit Master text styles</a:t>
            </a:r>
          </a:p>
          <a:p>
            <a:pPr lvl="1"/>
            <a:r>
              <a:rPr lang="cy-GB" noProof="0"/>
              <a:t>Second level</a:t>
            </a:r>
          </a:p>
          <a:p>
            <a:pPr lvl="2"/>
            <a:r>
              <a:rPr lang="cy-GB" noProof="0"/>
              <a:t>Third level</a:t>
            </a:r>
          </a:p>
          <a:p>
            <a:pPr lvl="3"/>
            <a:r>
              <a:rPr lang="cy-GB" noProof="0"/>
              <a:t>Fourth level</a:t>
            </a:r>
          </a:p>
          <a:p>
            <a:pPr lvl="4"/>
            <a:r>
              <a:rPr lang="cy-GB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y-GB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7F6DF4-31BE-4F35-8181-1A38D60EE214}" type="slidenum">
              <a:rPr lang="cy-GB" noProof="0" smtClean="0"/>
              <a:t>‹#›</a:t>
            </a:fld>
            <a:endParaRPr lang="cy-GB" noProof="0"/>
          </a:p>
        </p:txBody>
      </p:sp>
    </p:spTree>
    <p:extLst>
      <p:ext uri="{BB962C8B-B14F-4D97-AF65-F5344CB8AC3E}">
        <p14:creationId xmlns:p14="http://schemas.microsoft.com/office/powerpoint/2010/main" val="25923004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y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7F6DF4-31BE-4F35-8181-1A38D60EE214}" type="slidenum">
              <a:rPr lang="cy-GB" noProof="0" smtClean="0"/>
              <a:t>11</a:t>
            </a:fld>
            <a:endParaRPr lang="cy-GB" noProof="0"/>
          </a:p>
        </p:txBody>
      </p:sp>
    </p:spTree>
    <p:extLst>
      <p:ext uri="{BB962C8B-B14F-4D97-AF65-F5344CB8AC3E}">
        <p14:creationId xmlns:p14="http://schemas.microsoft.com/office/powerpoint/2010/main" val="32860164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5229200"/>
            <a:ext cx="8640960" cy="1080120"/>
          </a:xfrm>
        </p:spPr>
        <p:txBody>
          <a:bodyPr>
            <a:norm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cy-GB" noProof="0"/>
              <a:t>Click to edit Master 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64E98AA-961E-7B44-97C4-201C4FF0C9A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3223" y="223649"/>
            <a:ext cx="6797555" cy="5145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203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>
            <a:extLst>
              <a:ext uri="{FF2B5EF4-FFF2-40B4-BE49-F238E27FC236}">
                <a16:creationId xmlns:a16="http://schemas.microsoft.com/office/drawing/2014/main" id="{706B73EC-6CC0-1D48-A5EA-30925FC36177}"/>
              </a:ext>
            </a:extLst>
          </p:cNvPr>
          <p:cNvSpPr/>
          <p:nvPr userDrawn="1"/>
        </p:nvSpPr>
        <p:spPr>
          <a:xfrm>
            <a:off x="393317" y="843258"/>
            <a:ext cx="8357366" cy="5322046"/>
          </a:xfrm>
          <a:prstGeom prst="round2DiagRect">
            <a:avLst/>
          </a:prstGeom>
          <a:solidFill>
            <a:schemeClr val="bg1"/>
          </a:solidFill>
          <a:ln>
            <a:solidFill>
              <a:srgbClr val="F5DE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640" y="836712"/>
            <a:ext cx="6480720" cy="72008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cy-GB" noProof="0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628800"/>
            <a:ext cx="7920880" cy="4248473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600"/>
              </a:spcBef>
              <a:buNone/>
              <a:defRPr sz="2400"/>
            </a:lvl1pPr>
            <a:lvl2pPr marL="273050" indent="-266700">
              <a:lnSpc>
                <a:spcPct val="90000"/>
              </a:lnSpc>
              <a:spcBef>
                <a:spcPts val="1600"/>
              </a:spcBef>
              <a:buFont typeface="Arial" panose="020B0604020202020204" pitchFamily="34" charset="0"/>
              <a:buChar char="•"/>
              <a:tabLst/>
              <a:defRPr sz="2400"/>
            </a:lvl2pPr>
          </a:lstStyle>
          <a:p>
            <a:pPr lvl="0"/>
            <a:r>
              <a:rPr lang="cy-GB" noProof="0" dirty="0"/>
              <a:t>Click to edit Master text styles</a:t>
            </a:r>
          </a:p>
          <a:p>
            <a:pPr lvl="1"/>
            <a:r>
              <a:rPr lang="cy-GB" noProof="0" dirty="0"/>
              <a:t>Second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52A0A6D-91F0-9249-831C-12D7490F8D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0352" y="161196"/>
            <a:ext cx="1368152" cy="1035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261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>
            <a:extLst>
              <a:ext uri="{FF2B5EF4-FFF2-40B4-BE49-F238E27FC236}">
                <a16:creationId xmlns:a16="http://schemas.microsoft.com/office/drawing/2014/main" id="{706B73EC-6CC0-1D48-A5EA-30925FC36177}"/>
              </a:ext>
            </a:extLst>
          </p:cNvPr>
          <p:cNvSpPr/>
          <p:nvPr userDrawn="1"/>
        </p:nvSpPr>
        <p:spPr>
          <a:xfrm>
            <a:off x="393317" y="843258"/>
            <a:ext cx="8357366" cy="5322046"/>
          </a:xfrm>
          <a:prstGeom prst="round2DiagRect">
            <a:avLst/>
          </a:prstGeom>
          <a:solidFill>
            <a:schemeClr val="bg1"/>
          </a:solidFill>
          <a:ln>
            <a:solidFill>
              <a:srgbClr val="F5DE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640" y="836712"/>
            <a:ext cx="6480720" cy="72008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cy-GB" noProof="0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1580" y="1628800"/>
            <a:ext cx="7560840" cy="4392488"/>
          </a:xfrm>
        </p:spPr>
        <p:txBody>
          <a:bodyPr>
            <a:normAutofit/>
          </a:bodyPr>
          <a:lstStyle>
            <a:lvl1pPr marL="0" indent="0" algn="l">
              <a:lnSpc>
                <a:spcPct val="90000"/>
              </a:lnSpc>
              <a:spcBef>
                <a:spcPts val="1800"/>
              </a:spcBef>
              <a:buNone/>
              <a:defRPr sz="2800"/>
            </a:lvl1pPr>
            <a:lvl2pPr marL="288925" indent="-288925" algn="l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  <a:tabLst/>
              <a:defRPr sz="2800"/>
            </a:lvl2pPr>
          </a:lstStyle>
          <a:p>
            <a:pPr lvl="0"/>
            <a:r>
              <a:rPr lang="cy-GB" noProof="0" dirty="0"/>
              <a:t>Click to edit Master text styles</a:t>
            </a:r>
          </a:p>
          <a:p>
            <a:pPr lvl="1"/>
            <a:r>
              <a:rPr lang="cy-GB" noProof="0" dirty="0"/>
              <a:t>Second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52A0A6D-91F0-9249-831C-12D7490F8D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0352" y="161196"/>
            <a:ext cx="1368152" cy="1035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1407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>
            <a:extLst>
              <a:ext uri="{FF2B5EF4-FFF2-40B4-BE49-F238E27FC236}">
                <a16:creationId xmlns:a16="http://schemas.microsoft.com/office/drawing/2014/main" id="{706B73EC-6CC0-1D48-A5EA-30925FC36177}"/>
              </a:ext>
            </a:extLst>
          </p:cNvPr>
          <p:cNvSpPr/>
          <p:nvPr userDrawn="1"/>
        </p:nvSpPr>
        <p:spPr>
          <a:xfrm>
            <a:off x="393317" y="843258"/>
            <a:ext cx="8357366" cy="5322046"/>
          </a:xfrm>
          <a:prstGeom prst="round2DiagRect">
            <a:avLst/>
          </a:prstGeom>
          <a:solidFill>
            <a:schemeClr val="bg1"/>
          </a:solidFill>
          <a:ln>
            <a:solidFill>
              <a:srgbClr val="F5DE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640" y="836712"/>
            <a:ext cx="6480720" cy="72008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cy-GB" noProof="0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0" y="1628800"/>
            <a:ext cx="3780420" cy="4392488"/>
          </a:xfrm>
        </p:spPr>
        <p:txBody>
          <a:bodyPr>
            <a:normAutofit/>
          </a:bodyPr>
          <a:lstStyle>
            <a:lvl1pPr marL="0" indent="0" algn="l">
              <a:lnSpc>
                <a:spcPct val="90000"/>
              </a:lnSpc>
              <a:spcBef>
                <a:spcPts val="1800"/>
              </a:spcBef>
              <a:buNone/>
              <a:defRPr sz="2800"/>
            </a:lvl1pPr>
            <a:lvl2pPr marL="360363" indent="-354013" algn="l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  <a:tabLst/>
              <a:defRPr sz="2800"/>
            </a:lvl2pPr>
          </a:lstStyle>
          <a:p>
            <a:pPr lvl="0"/>
            <a:r>
              <a:rPr lang="cy-GB" noProof="0" dirty="0"/>
              <a:t>Click to edit Master text styles</a:t>
            </a:r>
          </a:p>
          <a:p>
            <a:pPr lvl="1"/>
            <a:r>
              <a:rPr lang="cy-GB" noProof="0" dirty="0"/>
              <a:t>Second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52A0A6D-91F0-9249-831C-12D7490F8D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0352" y="161196"/>
            <a:ext cx="1368152" cy="1035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7697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>
            <a:extLst>
              <a:ext uri="{FF2B5EF4-FFF2-40B4-BE49-F238E27FC236}">
                <a16:creationId xmlns:a16="http://schemas.microsoft.com/office/drawing/2014/main" id="{706B73EC-6CC0-1D48-A5EA-30925FC36177}"/>
              </a:ext>
            </a:extLst>
          </p:cNvPr>
          <p:cNvSpPr/>
          <p:nvPr userDrawn="1"/>
        </p:nvSpPr>
        <p:spPr>
          <a:xfrm>
            <a:off x="393317" y="843258"/>
            <a:ext cx="8357366" cy="5322046"/>
          </a:xfrm>
          <a:prstGeom prst="round2DiagRect">
            <a:avLst/>
          </a:prstGeom>
          <a:solidFill>
            <a:schemeClr val="bg1"/>
          </a:solidFill>
          <a:ln>
            <a:solidFill>
              <a:srgbClr val="F5DE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640" y="836712"/>
            <a:ext cx="6480720" cy="72008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cy-GB" noProof="0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1580" y="1628800"/>
            <a:ext cx="7560840" cy="4392488"/>
          </a:xfrm>
        </p:spPr>
        <p:txBody>
          <a:bodyPr>
            <a:normAutofit/>
          </a:bodyPr>
          <a:lstStyle>
            <a:lvl1pPr marL="0" indent="0" algn="l">
              <a:lnSpc>
                <a:spcPct val="90000"/>
              </a:lnSpc>
              <a:spcBef>
                <a:spcPts val="600"/>
              </a:spcBef>
              <a:buNone/>
              <a:defRPr sz="1400"/>
            </a:lvl1pPr>
            <a:lvl2pPr marL="227013" indent="-227013" algn="l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tabLst/>
              <a:defRPr sz="1400"/>
            </a:lvl2pPr>
          </a:lstStyle>
          <a:p>
            <a:pPr lvl="0"/>
            <a:r>
              <a:rPr lang="cy-GB" noProof="0" dirty="0"/>
              <a:t>Click to edit Master text styles</a:t>
            </a:r>
          </a:p>
          <a:p>
            <a:pPr lvl="1"/>
            <a:r>
              <a:rPr lang="cy-GB" noProof="0" dirty="0"/>
              <a:t>Second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52A0A6D-91F0-9249-831C-12D7490F8D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0352" y="161196"/>
            <a:ext cx="1368152" cy="1035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462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ody 5">
    <p:bg>
      <p:bgPr>
        <a:blipFill dpi="0" rotWithShape="1">
          <a:blip r:embed="rId2">
            <a:alphaModFix amt="4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640" y="836712"/>
            <a:ext cx="6480720" cy="72008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cy-GB" noProof="0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1580" y="1628800"/>
            <a:ext cx="7560840" cy="4392488"/>
          </a:xfrm>
        </p:spPr>
        <p:txBody>
          <a:bodyPr>
            <a:normAutofit/>
          </a:bodyPr>
          <a:lstStyle>
            <a:lvl1pPr marL="0" indent="0" algn="l">
              <a:lnSpc>
                <a:spcPct val="90000"/>
              </a:lnSpc>
              <a:spcBef>
                <a:spcPts val="600"/>
              </a:spcBef>
              <a:buNone/>
              <a:defRPr sz="1400"/>
            </a:lvl1pPr>
            <a:lvl2pPr marL="179388" indent="-173038" algn="l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tabLst/>
              <a:defRPr sz="1400"/>
            </a:lvl2pPr>
          </a:lstStyle>
          <a:p>
            <a:pPr lvl="0"/>
            <a:r>
              <a:rPr lang="cy-GB" noProof="0" dirty="0"/>
              <a:t>Click to edit Master text styles</a:t>
            </a:r>
          </a:p>
          <a:p>
            <a:pPr lvl="1"/>
            <a:r>
              <a:rPr lang="cy-GB" noProof="0" dirty="0"/>
              <a:t>Second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52A0A6D-91F0-9249-831C-12D7490F8D6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0352" y="161196"/>
            <a:ext cx="1368152" cy="1035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5241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noProof="0"/>
              <a:t>Click to edit Master title style</a:t>
            </a:r>
            <a:endParaRPr lang="cy-GB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y-GB" noProof="0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12/8/19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2172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4" r:id="rId3"/>
    <p:sldLayoutId id="2147483666" r:id="rId4"/>
    <p:sldLayoutId id="2147483665" r:id="rId5"/>
    <p:sldLayoutId id="2147483667" r:id="rId6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rgbClr val="E85803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5000"/>
        </a:lnSpc>
        <a:spcBef>
          <a:spcPts val="800"/>
        </a:spcBef>
        <a:buFont typeface="Arial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95000"/>
        </a:lnSpc>
        <a:spcBef>
          <a:spcPts val="8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2552E1-2C83-CE4F-8451-DFF047556C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1520" y="5229200"/>
            <a:ext cx="8640960" cy="1080120"/>
          </a:xfrm>
        </p:spPr>
        <p:txBody>
          <a:bodyPr>
            <a:noAutofit/>
          </a:bodyPr>
          <a:lstStyle/>
          <a:p>
            <a:r>
              <a:rPr lang="cy-GB" sz="4000" dirty="0"/>
              <a:t>Cam 3: Tyfu ein cynhwysion ein hunain</a:t>
            </a:r>
            <a:r>
              <a:rPr lang="en-GB" sz="4000" dirty="0"/>
              <a:t> </a:t>
            </a:r>
            <a:endParaRPr lang="cy-GB" sz="4000" dirty="0"/>
          </a:p>
        </p:txBody>
      </p:sp>
    </p:spTree>
    <p:extLst>
      <p:ext uri="{BB962C8B-B14F-4D97-AF65-F5344CB8AC3E}">
        <p14:creationId xmlns:p14="http://schemas.microsoft.com/office/powerpoint/2010/main" val="7568291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8ABEF3-23B0-3E4B-B2E7-553EAD167D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y-GB" dirty="0"/>
              <a:t>Lluniadu graff llinell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28C4A5-5A97-AF46-8118-58CC8182A2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1628800"/>
            <a:ext cx="8064896" cy="4248473"/>
          </a:xfrm>
        </p:spPr>
        <p:txBody>
          <a:bodyPr>
            <a:normAutofit/>
          </a:bodyPr>
          <a:lstStyle/>
          <a:p>
            <a:pPr lvl="1">
              <a:lnSpc>
                <a:spcPct val="87000"/>
              </a:lnSpc>
              <a:spcBef>
                <a:spcPts val="800"/>
              </a:spcBef>
            </a:pPr>
            <a:r>
              <a:rPr lang="cy-GB" sz="2200" dirty="0"/>
              <a:t>Tynnwch lun eich graff ar bapur sgwâr neu bapur graff.</a:t>
            </a:r>
            <a:endParaRPr lang="en-GB" sz="2200" dirty="0"/>
          </a:p>
          <a:p>
            <a:pPr lvl="1">
              <a:lnSpc>
                <a:spcPct val="87000"/>
              </a:lnSpc>
              <a:spcBef>
                <a:spcPts val="800"/>
              </a:spcBef>
            </a:pPr>
            <a:r>
              <a:rPr lang="cy-GB" sz="2200" dirty="0">
                <a:solidFill>
                  <a:srgbClr val="E85803"/>
                </a:solidFill>
              </a:rPr>
              <a:t>Wrth benderfynu ar raddfa ar gyfer eich echel y, edrychwch ar y data rydych chi wedi’i gasglu i weld pa mor fawr yw’ch amrediad.</a:t>
            </a:r>
            <a:endParaRPr lang="en-GB" sz="2200" dirty="0">
              <a:solidFill>
                <a:srgbClr val="E85803"/>
              </a:solidFill>
            </a:endParaRPr>
          </a:p>
          <a:p>
            <a:pPr lvl="1">
              <a:lnSpc>
                <a:spcPct val="87000"/>
              </a:lnSpc>
              <a:spcBef>
                <a:spcPts val="800"/>
              </a:spcBef>
            </a:pPr>
            <a:r>
              <a:rPr lang="cy-GB" sz="2200" dirty="0"/>
              <a:t>Dylai eich graddfa godi’n rheolaidd: mae deuoedd, pump neu ddegau fel arfer yn gweithio’n dda.</a:t>
            </a:r>
            <a:endParaRPr lang="en-GB" sz="2200" dirty="0"/>
          </a:p>
          <a:p>
            <a:pPr lvl="1">
              <a:lnSpc>
                <a:spcPct val="87000"/>
              </a:lnSpc>
              <a:spcBef>
                <a:spcPts val="800"/>
              </a:spcBef>
            </a:pPr>
            <a:r>
              <a:rPr lang="cy-GB" sz="2200" dirty="0">
                <a:solidFill>
                  <a:srgbClr val="E85803"/>
                </a:solidFill>
              </a:rPr>
              <a:t>Cofiwch gychwyn eich echel y ar sero.</a:t>
            </a:r>
            <a:endParaRPr lang="en-GB" sz="2200" dirty="0">
              <a:solidFill>
                <a:srgbClr val="E85803"/>
              </a:solidFill>
            </a:endParaRPr>
          </a:p>
          <a:p>
            <a:pPr lvl="1">
              <a:lnSpc>
                <a:spcPct val="87000"/>
              </a:lnSpc>
              <a:spcBef>
                <a:spcPts val="800"/>
              </a:spcBef>
            </a:pPr>
            <a:r>
              <a:rPr lang="cy-GB" sz="2200" dirty="0"/>
              <a:t>Bydd eich echelin x yn dangos sawl diwrnod oed oedd eich planhigyn pan gymerwyd pob mesuriad.</a:t>
            </a:r>
            <a:endParaRPr lang="en-GB" sz="2200" dirty="0"/>
          </a:p>
          <a:p>
            <a:pPr lvl="1">
              <a:lnSpc>
                <a:spcPct val="87000"/>
              </a:lnSpc>
              <a:spcBef>
                <a:spcPts val="800"/>
              </a:spcBef>
            </a:pPr>
            <a:r>
              <a:rPr lang="cy-GB" sz="2200" dirty="0">
                <a:solidFill>
                  <a:srgbClr val="E85803"/>
                </a:solidFill>
              </a:rPr>
              <a:t>Cofiwch adael nifer cyfartal o sgwariau rhwng pob rhif ar eich echelin x.</a:t>
            </a:r>
            <a:endParaRPr lang="en-GB" sz="2200" dirty="0">
              <a:solidFill>
                <a:srgbClr val="E85803"/>
              </a:solidFill>
            </a:endParaRPr>
          </a:p>
          <a:p>
            <a:pPr lvl="1">
              <a:lnSpc>
                <a:spcPct val="87000"/>
              </a:lnSpc>
              <a:spcBef>
                <a:spcPts val="800"/>
              </a:spcBef>
            </a:pPr>
            <a:r>
              <a:rPr lang="cy-GB" sz="2200" dirty="0"/>
              <a:t>Marciwch uchder eich planhigyn ar bob pwynt amser ar y graff gyda chroes ac yna unwch eich holl groesau ynghyd â phren mesur.</a:t>
            </a:r>
            <a:r>
              <a:rPr lang="en-GB" sz="2200" dirty="0"/>
              <a:t> </a:t>
            </a:r>
            <a:endParaRPr lang="cy-GB" sz="2200" dirty="0"/>
          </a:p>
        </p:txBody>
      </p:sp>
    </p:spTree>
    <p:extLst>
      <p:ext uri="{BB962C8B-B14F-4D97-AF65-F5344CB8AC3E}">
        <p14:creationId xmlns:p14="http://schemas.microsoft.com/office/powerpoint/2010/main" val="2779584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B5089E-E05E-AD48-9118-4171E9FF7F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y-GB" dirty="0"/>
              <a:t>Lluniadu graff llinell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BA89AF-95E6-D340-A0B5-16209556CC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1580" y="1628800"/>
            <a:ext cx="7560840" cy="432048"/>
          </a:xfrm>
        </p:spPr>
        <p:txBody>
          <a:bodyPr>
            <a:normAutofit/>
          </a:bodyPr>
          <a:lstStyle/>
          <a:p>
            <a:pPr algn="ctr"/>
            <a:r>
              <a:rPr lang="cy-GB" sz="2400" dirty="0"/>
              <a:t>Uchder y planhigyn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A2E4A26-4533-124F-974E-0D3EC63F5FD6}"/>
              </a:ext>
            </a:extLst>
          </p:cNvPr>
          <p:cNvSpPr txBox="1"/>
          <p:nvPr/>
        </p:nvSpPr>
        <p:spPr>
          <a:xfrm>
            <a:off x="4139952" y="5877272"/>
            <a:ext cx="1187624" cy="3072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87000"/>
              </a:lnSpc>
            </a:pPr>
            <a:r>
              <a:rPr lang="cy-GB" sz="1600" dirty="0"/>
              <a:t>Echel X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10D5C97-16BD-5049-B817-906FB888B958}"/>
              </a:ext>
            </a:extLst>
          </p:cNvPr>
          <p:cNvGrpSpPr/>
          <p:nvPr/>
        </p:nvGrpSpPr>
        <p:grpSpPr>
          <a:xfrm>
            <a:off x="244871" y="2208373"/>
            <a:ext cx="7874793" cy="3672408"/>
            <a:chOff x="81583" y="1916832"/>
            <a:chExt cx="8251804" cy="3857041"/>
          </a:xfrm>
        </p:grpSpPr>
        <p:pic>
          <p:nvPicPr>
            <p:cNvPr id="6" name="Picture 2">
              <a:extLst>
                <a:ext uri="{FF2B5EF4-FFF2-40B4-BE49-F238E27FC236}">
                  <a16:creationId xmlns:a16="http://schemas.microsoft.com/office/drawing/2014/main" id="{B5EA2DDE-F6A8-AC47-84C0-63AC9A00784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2" t="12630" r="2988" b="3251"/>
            <a:stretch/>
          </p:blipFill>
          <p:spPr bwMode="auto">
            <a:xfrm>
              <a:off x="1115616" y="1916832"/>
              <a:ext cx="7217771" cy="385704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57F16B3-4F3E-D449-BF71-A90FE72C604F}"/>
                </a:ext>
              </a:extLst>
            </p:cNvPr>
            <p:cNvSpPr txBox="1"/>
            <p:nvPr/>
          </p:nvSpPr>
          <p:spPr>
            <a:xfrm>
              <a:off x="81583" y="3312509"/>
              <a:ext cx="1187624" cy="3555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cy-GB" sz="1600" dirty="0"/>
                <a:t>Echel Y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4CEA91C-A534-3549-BD90-E14BC2E87017}"/>
                </a:ext>
              </a:extLst>
            </p:cNvPr>
            <p:cNvSpPr txBox="1"/>
            <p:nvPr/>
          </p:nvSpPr>
          <p:spPr>
            <a:xfrm>
              <a:off x="2147176" y="4677538"/>
              <a:ext cx="377789" cy="48487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cy-GB" sz="2400" dirty="0"/>
                <a:t>x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BF4C791-BAD5-AC4D-89AF-835B38CD35C1}"/>
                </a:ext>
              </a:extLst>
            </p:cNvPr>
            <p:cNvSpPr txBox="1"/>
            <p:nvPr/>
          </p:nvSpPr>
          <p:spPr>
            <a:xfrm>
              <a:off x="3088569" y="4343113"/>
              <a:ext cx="377789" cy="48487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cy-GB" sz="2400" dirty="0"/>
                <a:t>x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C69AFD3-4355-504D-B917-48B4A0C17659}"/>
                </a:ext>
              </a:extLst>
            </p:cNvPr>
            <p:cNvSpPr txBox="1"/>
            <p:nvPr/>
          </p:nvSpPr>
          <p:spPr>
            <a:xfrm>
              <a:off x="4000803" y="3820276"/>
              <a:ext cx="377789" cy="48487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cy-GB" sz="2400" dirty="0"/>
                <a:t>x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1E3AEA5-1944-C448-8558-41A0FC79E1C8}"/>
                </a:ext>
              </a:extLst>
            </p:cNvPr>
            <p:cNvSpPr txBox="1"/>
            <p:nvPr/>
          </p:nvSpPr>
          <p:spPr>
            <a:xfrm>
              <a:off x="4932040" y="3451008"/>
              <a:ext cx="377789" cy="48487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cy-GB" sz="2400" dirty="0"/>
                <a:t>x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5F0CB22-8A91-7F42-8E51-F4251A195C0A}"/>
                </a:ext>
              </a:extLst>
            </p:cNvPr>
            <p:cNvSpPr txBox="1"/>
            <p:nvPr/>
          </p:nvSpPr>
          <p:spPr>
            <a:xfrm>
              <a:off x="5668934" y="2876681"/>
              <a:ext cx="377789" cy="48487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cy-GB" sz="2400" dirty="0"/>
                <a:t>x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95610BC-B568-F440-BE56-78A1F269D79C}"/>
                </a:ext>
              </a:extLst>
            </p:cNvPr>
            <p:cNvSpPr txBox="1"/>
            <p:nvPr/>
          </p:nvSpPr>
          <p:spPr>
            <a:xfrm>
              <a:off x="6746524" y="2221594"/>
              <a:ext cx="377789" cy="48487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cy-GB" sz="2400" dirty="0"/>
                <a:t>x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941EF48-6AF2-4143-A524-1BC8A01748FA}"/>
                </a:ext>
              </a:extLst>
            </p:cNvPr>
            <p:cNvSpPr txBox="1"/>
            <p:nvPr/>
          </p:nvSpPr>
          <p:spPr>
            <a:xfrm>
              <a:off x="7668344" y="2060848"/>
              <a:ext cx="377789" cy="48487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cy-GB" sz="2400" dirty="0"/>
                <a:t>x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F5E4ABAF-CBF1-AB4E-84B7-171EF3016F90}"/>
                </a:ext>
              </a:extLst>
            </p:cNvPr>
            <p:cNvSpPr txBox="1"/>
            <p:nvPr/>
          </p:nvSpPr>
          <p:spPr>
            <a:xfrm>
              <a:off x="4314054" y="5316418"/>
              <a:ext cx="1660019" cy="3555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cy-GB" sz="1600" dirty="0"/>
                <a:t>Amser (dyddiau)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8E82F562-EF0F-C944-972B-F834C9238354}"/>
                </a:ext>
              </a:extLst>
            </p:cNvPr>
            <p:cNvSpPr txBox="1"/>
            <p:nvPr/>
          </p:nvSpPr>
          <p:spPr>
            <a:xfrm rot="16200000">
              <a:off x="572235" y="3468833"/>
              <a:ext cx="1651058" cy="3547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cy-GB" sz="1600" dirty="0"/>
                <a:t>Uchder (cm)</a:t>
              </a:r>
            </a:p>
          </p:txBody>
        </p:sp>
      </p:grp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6A98E925-E8F7-0D48-A306-3A3CA3FFA080}"/>
              </a:ext>
            </a:extLst>
          </p:cNvPr>
          <p:cNvCxnSpPr>
            <a:cxnSpLocks/>
          </p:cNvCxnSpPr>
          <p:nvPr/>
        </p:nvCxnSpPr>
        <p:spPr>
          <a:xfrm>
            <a:off x="1331640" y="1700808"/>
            <a:ext cx="360040" cy="123730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5F79E267-AB2C-C944-A632-3FCC327267E5}"/>
              </a:ext>
            </a:extLst>
          </p:cNvPr>
          <p:cNvCxnSpPr>
            <a:cxnSpLocks/>
            <a:endCxn id="27" idx="1"/>
          </p:cNvCxnSpPr>
          <p:nvPr/>
        </p:nvCxnSpPr>
        <p:spPr>
          <a:xfrm flipV="1">
            <a:off x="1979712" y="5614501"/>
            <a:ext cx="2304256" cy="406787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8" name="Explosion 1 17">
            <a:extLst>
              <a:ext uri="{FF2B5EF4-FFF2-40B4-BE49-F238E27FC236}">
                <a16:creationId xmlns:a16="http://schemas.microsoft.com/office/drawing/2014/main" id="{98E36408-D974-3548-9651-4C1A7AAE5FFC}"/>
              </a:ext>
            </a:extLst>
          </p:cNvPr>
          <p:cNvSpPr/>
          <p:nvPr/>
        </p:nvSpPr>
        <p:spPr>
          <a:xfrm>
            <a:off x="899592" y="5229200"/>
            <a:ext cx="2005136" cy="1628800"/>
          </a:xfrm>
          <a:prstGeom prst="irregularSeal1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y-GB" dirty="0"/>
          </a:p>
        </p:txBody>
      </p:sp>
      <p:sp>
        <p:nvSpPr>
          <p:cNvPr id="19" name="Explosion 1 18">
            <a:extLst>
              <a:ext uri="{FF2B5EF4-FFF2-40B4-BE49-F238E27FC236}">
                <a16:creationId xmlns:a16="http://schemas.microsoft.com/office/drawing/2014/main" id="{888994E4-B5FD-7A47-A7B4-6351C4914957}"/>
              </a:ext>
            </a:extLst>
          </p:cNvPr>
          <p:cNvSpPr/>
          <p:nvPr/>
        </p:nvSpPr>
        <p:spPr>
          <a:xfrm>
            <a:off x="259904" y="944487"/>
            <a:ext cx="2005136" cy="1471204"/>
          </a:xfrm>
          <a:prstGeom prst="irregularSeal1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y-GB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D19290D-0E00-9E42-80BC-D1F1CCF1345C}"/>
              </a:ext>
            </a:extLst>
          </p:cNvPr>
          <p:cNvSpPr txBox="1"/>
          <p:nvPr/>
        </p:nvSpPr>
        <p:spPr>
          <a:xfrm>
            <a:off x="1187624" y="5661248"/>
            <a:ext cx="1368152" cy="7355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7000"/>
              </a:lnSpc>
            </a:pPr>
            <a:r>
              <a:rPr lang="cy-GB" sz="1200" dirty="0">
                <a:solidFill>
                  <a:schemeClr val="bg1"/>
                </a:solidFill>
              </a:rPr>
              <a:t>Mae amser bob amser yn cael ei ddangos ar yr echelin x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9E0EF7D-05E4-FF46-823C-B3E7C541E4AB}"/>
              </a:ext>
            </a:extLst>
          </p:cNvPr>
          <p:cNvSpPr txBox="1"/>
          <p:nvPr/>
        </p:nvSpPr>
        <p:spPr>
          <a:xfrm>
            <a:off x="578396" y="1414003"/>
            <a:ext cx="1368152" cy="5748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7000"/>
              </a:lnSpc>
            </a:pPr>
            <a:r>
              <a:rPr lang="cy-GB" sz="1200" dirty="0">
                <a:solidFill>
                  <a:schemeClr val="bg1"/>
                </a:solidFill>
              </a:rPr>
              <a:t>Mae’r raddfa’n cynyddu’n rheolaidd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B8FBCE96-92B0-814D-8243-4689BC215196}"/>
              </a:ext>
            </a:extLst>
          </p:cNvPr>
          <p:cNvCxnSpPr>
            <a:cxnSpLocks/>
          </p:cNvCxnSpPr>
          <p:nvPr/>
        </p:nvCxnSpPr>
        <p:spPr>
          <a:xfrm flipH="1" flipV="1">
            <a:off x="6228184" y="3168352"/>
            <a:ext cx="1440160" cy="278092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CC6E74E7-B34D-364D-A2D0-E77E215F8C66}"/>
              </a:ext>
            </a:extLst>
          </p:cNvPr>
          <p:cNvCxnSpPr>
            <a:cxnSpLocks/>
          </p:cNvCxnSpPr>
          <p:nvPr/>
        </p:nvCxnSpPr>
        <p:spPr>
          <a:xfrm flipH="1">
            <a:off x="1907706" y="3140968"/>
            <a:ext cx="1440158" cy="191574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7" name="Explosion 1 16">
            <a:extLst>
              <a:ext uri="{FF2B5EF4-FFF2-40B4-BE49-F238E27FC236}">
                <a16:creationId xmlns:a16="http://schemas.microsoft.com/office/drawing/2014/main" id="{FD5EBBE3-DAA5-6347-8477-8B5A77C7EBF4}"/>
              </a:ext>
            </a:extLst>
          </p:cNvPr>
          <p:cNvSpPr/>
          <p:nvPr/>
        </p:nvSpPr>
        <p:spPr>
          <a:xfrm>
            <a:off x="6554446" y="5085184"/>
            <a:ext cx="2266026" cy="1728192"/>
          </a:xfrm>
          <a:prstGeom prst="irregularSeal1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y-GB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C8F60A2-59C2-A346-9155-17426980CB6B}"/>
              </a:ext>
            </a:extLst>
          </p:cNvPr>
          <p:cNvSpPr txBox="1"/>
          <p:nvPr/>
        </p:nvSpPr>
        <p:spPr>
          <a:xfrm>
            <a:off x="6876256" y="5589240"/>
            <a:ext cx="1584176" cy="7355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7000"/>
              </a:lnSpc>
            </a:pPr>
            <a:r>
              <a:rPr lang="cy-GB" sz="1200" dirty="0">
                <a:solidFill>
                  <a:schemeClr val="bg1"/>
                </a:solidFill>
              </a:rPr>
              <a:t>Mae pwyntiau </a:t>
            </a:r>
            <a:br>
              <a:rPr lang="cy-GB" sz="1200" dirty="0">
                <a:solidFill>
                  <a:schemeClr val="bg1"/>
                </a:solidFill>
              </a:rPr>
            </a:br>
            <a:r>
              <a:rPr lang="cy-GB" sz="1200" dirty="0">
                <a:solidFill>
                  <a:schemeClr val="bg1"/>
                </a:solidFill>
              </a:rPr>
              <a:t>wedi’u cysylltu â llinellau syth, wedi’u </a:t>
            </a:r>
          </a:p>
          <a:p>
            <a:pPr algn="ctr">
              <a:lnSpc>
                <a:spcPct val="87000"/>
              </a:lnSpc>
            </a:pPr>
            <a:r>
              <a:rPr lang="cy-GB" sz="1200" dirty="0">
                <a:solidFill>
                  <a:schemeClr val="bg1"/>
                </a:solidFill>
              </a:rPr>
              <a:t>rheoli.</a:t>
            </a:r>
          </a:p>
        </p:txBody>
      </p:sp>
      <p:sp>
        <p:nvSpPr>
          <p:cNvPr id="24" name="Explosion 1 23">
            <a:extLst>
              <a:ext uri="{FF2B5EF4-FFF2-40B4-BE49-F238E27FC236}">
                <a16:creationId xmlns:a16="http://schemas.microsoft.com/office/drawing/2014/main" id="{56B427E9-8E06-4C4F-A965-04798A60342B}"/>
              </a:ext>
            </a:extLst>
          </p:cNvPr>
          <p:cNvSpPr/>
          <p:nvPr/>
        </p:nvSpPr>
        <p:spPr>
          <a:xfrm>
            <a:off x="2544999" y="2411766"/>
            <a:ext cx="2005136" cy="1471204"/>
          </a:xfrm>
          <a:prstGeom prst="irregularSeal1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y-GB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70C5A66-9261-2741-90D1-9834445D17C4}"/>
              </a:ext>
            </a:extLst>
          </p:cNvPr>
          <p:cNvSpPr txBox="1"/>
          <p:nvPr/>
        </p:nvSpPr>
        <p:spPr>
          <a:xfrm>
            <a:off x="2863491" y="2891442"/>
            <a:ext cx="1368152" cy="414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7000"/>
              </a:lnSpc>
            </a:pPr>
            <a:r>
              <a:rPr lang="cy-GB" sz="1200" dirty="0">
                <a:solidFill>
                  <a:schemeClr val="bg1"/>
                </a:solidFill>
              </a:rPr>
              <a:t>Mae’r raddfa yn dechrau ar sero</a:t>
            </a:r>
          </a:p>
        </p:txBody>
      </p:sp>
    </p:spTree>
    <p:extLst>
      <p:ext uri="{BB962C8B-B14F-4D97-AF65-F5344CB8AC3E}">
        <p14:creationId xmlns:p14="http://schemas.microsoft.com/office/powerpoint/2010/main" val="4123166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1" grpId="0"/>
      <p:bldP spid="17" grpId="0" animBg="1"/>
      <p:bldP spid="22" grpId="0"/>
      <p:bldP spid="24" grpId="0" animBg="1"/>
      <p:bldP spid="2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01D62E-36C3-5044-BA18-0DBF114FE8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y-GB" dirty="0"/>
              <a:t>Darllen graff llinell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4361B5-D55E-A645-B88D-0AE4065194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1628800"/>
            <a:ext cx="7920880" cy="4464496"/>
          </a:xfrm>
        </p:spPr>
        <p:txBody>
          <a:bodyPr>
            <a:noAutofit/>
          </a:bodyPr>
          <a:lstStyle/>
          <a:p>
            <a:pPr>
              <a:lnSpc>
                <a:spcPct val="87000"/>
              </a:lnSpc>
              <a:spcBef>
                <a:spcPts val="800"/>
              </a:spcBef>
            </a:pPr>
            <a:r>
              <a:rPr lang="cy-GB" dirty="0"/>
              <a:t>Cyfnewidiwch graffiau gyda ffrind a darllen ei graff i ateb y cwestiynau canlynol.</a:t>
            </a:r>
            <a:endParaRPr lang="en-GB" dirty="0"/>
          </a:p>
          <a:p>
            <a:pPr marL="317500" indent="-317500">
              <a:lnSpc>
                <a:spcPct val="87000"/>
              </a:lnSpc>
              <a:spcBef>
                <a:spcPts val="800"/>
              </a:spcBef>
              <a:buFont typeface="+mj-lt"/>
              <a:buAutoNum type="arabicPeriod"/>
            </a:pPr>
            <a:r>
              <a:rPr lang="cy-GB" sz="2000" dirty="0">
                <a:solidFill>
                  <a:srgbClr val="FF0000"/>
                </a:solidFill>
              </a:rPr>
              <a:t>Pa mor dal oedd ei blanhigyn ar ôl 10 diwrnod?</a:t>
            </a:r>
            <a:endParaRPr lang="en-GB" sz="2000" dirty="0">
              <a:solidFill>
                <a:srgbClr val="FF0000"/>
              </a:solidFill>
            </a:endParaRPr>
          </a:p>
          <a:p>
            <a:pPr marL="317500" indent="-317500">
              <a:lnSpc>
                <a:spcPct val="87000"/>
              </a:lnSpc>
              <a:spcBef>
                <a:spcPts val="800"/>
              </a:spcBef>
              <a:buFont typeface="+mj-lt"/>
              <a:buAutoNum type="arabicPeriod"/>
            </a:pPr>
            <a:r>
              <a:rPr lang="cy-GB" sz="2000" dirty="0">
                <a:solidFill>
                  <a:srgbClr val="FF0000"/>
                </a:solidFill>
              </a:rPr>
              <a:t>Pa mor dal oedd ei blanhigyn ar ôl 14 diwrnod?</a:t>
            </a:r>
            <a:endParaRPr lang="en-GB" sz="2000" dirty="0">
              <a:solidFill>
                <a:srgbClr val="FF0000"/>
              </a:solidFill>
            </a:endParaRPr>
          </a:p>
          <a:p>
            <a:pPr marL="317500" indent="-317500">
              <a:lnSpc>
                <a:spcPct val="87000"/>
              </a:lnSpc>
              <a:spcBef>
                <a:spcPts val="800"/>
              </a:spcBef>
              <a:buFont typeface="+mj-lt"/>
              <a:buAutoNum type="arabicPeriod"/>
            </a:pPr>
            <a:r>
              <a:rPr lang="cy-GB" sz="2000" dirty="0">
                <a:solidFill>
                  <a:srgbClr val="E85803"/>
                </a:solidFill>
              </a:rPr>
              <a:t>Faint wnaeth ei blanhigyn dyfu rhwng diwrnod 8 a diwrnod 15?</a:t>
            </a:r>
            <a:endParaRPr lang="en-GB" sz="2000" dirty="0">
              <a:solidFill>
                <a:srgbClr val="E85803"/>
              </a:solidFill>
            </a:endParaRPr>
          </a:p>
          <a:p>
            <a:pPr marL="317500" indent="-317500">
              <a:lnSpc>
                <a:spcPct val="87000"/>
              </a:lnSpc>
              <a:spcBef>
                <a:spcPts val="800"/>
              </a:spcBef>
              <a:buFont typeface="+mj-lt"/>
              <a:buAutoNum type="arabicPeriod"/>
            </a:pPr>
            <a:r>
              <a:rPr lang="cy-GB" sz="2000" dirty="0">
                <a:solidFill>
                  <a:srgbClr val="E85803"/>
                </a:solidFill>
              </a:rPr>
              <a:t>Beth oedd y gwahaniaeth rhwng yr uchder ar ddiwrnod 5 ac ar ddiwrnod 17?</a:t>
            </a:r>
            <a:endParaRPr lang="en-GB" sz="2000" dirty="0">
              <a:solidFill>
                <a:srgbClr val="E85803"/>
              </a:solidFill>
            </a:endParaRPr>
          </a:p>
          <a:p>
            <a:pPr marL="317500" indent="-317500">
              <a:lnSpc>
                <a:spcPct val="87000"/>
              </a:lnSpc>
              <a:spcBef>
                <a:spcPts val="800"/>
              </a:spcBef>
              <a:buFont typeface="+mj-lt"/>
              <a:buAutoNum type="arabicPeriod"/>
            </a:pPr>
            <a:r>
              <a:rPr lang="cy-GB" sz="2000" dirty="0">
                <a:solidFill>
                  <a:srgbClr val="E85803"/>
                </a:solidFill>
              </a:rPr>
              <a:t>Ar ba ddyddiau y tyfodd y planhigyn gyflymaf? Sut ydych chi’n gwybod?</a:t>
            </a:r>
            <a:endParaRPr lang="en-GB" sz="2000" dirty="0">
              <a:solidFill>
                <a:srgbClr val="E85803"/>
              </a:solidFill>
            </a:endParaRPr>
          </a:p>
          <a:p>
            <a:pPr marL="317500" indent="-317500">
              <a:lnSpc>
                <a:spcPct val="87000"/>
              </a:lnSpc>
              <a:spcBef>
                <a:spcPts val="800"/>
              </a:spcBef>
              <a:buFont typeface="+mj-lt"/>
              <a:buAutoNum type="arabicPeriod"/>
            </a:pPr>
            <a:r>
              <a:rPr lang="cy-GB" sz="2000" dirty="0">
                <a:solidFill>
                  <a:srgbClr val="E85803"/>
                </a:solidFill>
              </a:rPr>
              <a:t>Beth oedd yr ystod yr uchder a gofnodwyd ganddo?</a:t>
            </a:r>
            <a:endParaRPr lang="en-GB" sz="2000" dirty="0">
              <a:solidFill>
                <a:srgbClr val="E85803"/>
              </a:solidFill>
            </a:endParaRPr>
          </a:p>
          <a:p>
            <a:pPr marL="317500" indent="-317500">
              <a:lnSpc>
                <a:spcPct val="87000"/>
              </a:lnSpc>
              <a:spcBef>
                <a:spcPts val="800"/>
              </a:spcBef>
              <a:buFont typeface="+mj-lt"/>
              <a:buAutoNum type="arabicPeriod"/>
            </a:pPr>
            <a:r>
              <a:rPr lang="cy-GB" sz="2000" dirty="0">
                <a:solidFill>
                  <a:srgbClr val="00B050"/>
                </a:solidFill>
              </a:rPr>
              <a:t>Sut olwg fydd ar y graff llinell pe baech chi’n rhoi’r planhigyn yn y tywyllwch o ddiwrnod 7 i 12?</a:t>
            </a:r>
            <a:endParaRPr lang="en-GB" sz="2000" dirty="0">
              <a:solidFill>
                <a:srgbClr val="00B050"/>
              </a:solidFill>
            </a:endParaRPr>
          </a:p>
          <a:p>
            <a:pPr marL="317500" indent="-317500">
              <a:lnSpc>
                <a:spcPct val="87000"/>
              </a:lnSpc>
              <a:spcBef>
                <a:spcPts val="800"/>
              </a:spcBef>
              <a:buFont typeface="+mj-lt"/>
              <a:buAutoNum type="arabicPeriod"/>
            </a:pPr>
            <a:r>
              <a:rPr lang="cy-GB" sz="2000" dirty="0">
                <a:solidFill>
                  <a:srgbClr val="00B050"/>
                </a:solidFill>
              </a:rPr>
              <a:t>Sut olwg fyddai ar y graff llinell pe byddech chi’n ychwanegu gwrtaith at y pridd ar ddiwrnod 9?</a:t>
            </a:r>
            <a:r>
              <a:rPr lang="en-GB" sz="2000" dirty="0">
                <a:solidFill>
                  <a:srgbClr val="00B050"/>
                </a:solidFill>
              </a:rPr>
              <a:t> </a:t>
            </a:r>
            <a:endParaRPr lang="cy-GB" sz="20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59428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0F326A-899F-D840-9983-D25004D5C2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y-GB" dirty="0"/>
              <a:t>Adolygu trosi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A34FFB-BD2E-E342-B176-C7A7C55157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y-GB" dirty="0"/>
              <a:t>Cyfnewidiwch graffiau gyda ffrind a darllen ei graff i ateb y cwestiynau canlynol.</a:t>
            </a:r>
            <a:endParaRPr lang="en-GB" dirty="0"/>
          </a:p>
          <a:p>
            <a:pPr marL="317500" indent="-317500">
              <a:buFont typeface="+mj-lt"/>
              <a:buAutoNum type="arabicPeriod"/>
            </a:pPr>
            <a:r>
              <a:rPr lang="cy-GB" dirty="0"/>
              <a:t>Sawl milimetr o daldra oedd ei blanhigyn ar ddiwrnod 11?</a:t>
            </a:r>
            <a:endParaRPr lang="en-GB" dirty="0"/>
          </a:p>
          <a:p>
            <a:pPr marL="317500" indent="-317500">
              <a:buFont typeface="+mj-lt"/>
              <a:buAutoNum type="arabicPeriod"/>
            </a:pPr>
            <a:r>
              <a:rPr lang="cy-GB" dirty="0">
                <a:solidFill>
                  <a:srgbClr val="E85703"/>
                </a:solidFill>
              </a:rPr>
              <a:t>Sawl milimetr o daldra oedd ei blanhigyn ar ddiwrnod 19?</a:t>
            </a:r>
            <a:endParaRPr lang="en-GB" dirty="0">
              <a:solidFill>
                <a:srgbClr val="E85703"/>
              </a:solidFill>
            </a:endParaRPr>
          </a:p>
          <a:p>
            <a:pPr marL="317500" indent="-317500">
              <a:buFont typeface="+mj-lt"/>
              <a:buAutoNum type="arabicPeriod"/>
            </a:pPr>
            <a:r>
              <a:rPr lang="cy-GB" dirty="0"/>
              <a:t>Sawl metr o daldra oedd ei blanhigyn ar ddiwrnod 14?</a:t>
            </a:r>
            <a:endParaRPr lang="en-GB" dirty="0"/>
          </a:p>
          <a:p>
            <a:pPr marL="317500" indent="-317500">
              <a:buFont typeface="+mj-lt"/>
              <a:buAutoNum type="arabicPeriod"/>
            </a:pPr>
            <a:r>
              <a:rPr lang="cy-GB" dirty="0">
                <a:solidFill>
                  <a:srgbClr val="E85703"/>
                </a:solidFill>
              </a:rPr>
              <a:t>Sawl metr o daldra oedd ei blanhigyn ar ddiwrnod 18?</a:t>
            </a:r>
            <a:endParaRPr lang="en-GB" dirty="0">
              <a:solidFill>
                <a:srgbClr val="E85703"/>
              </a:solidFill>
            </a:endParaRPr>
          </a:p>
          <a:p>
            <a:pPr marL="317500" indent="-317500">
              <a:buFont typeface="+mj-lt"/>
              <a:buAutoNum type="arabicPeriod"/>
            </a:pPr>
            <a:r>
              <a:rPr lang="cy-GB" dirty="0"/>
              <a:t>A wnaethoch chi ddewis mesur mewn cm neu mm? Pam? Pam na wnaethon ni fesur mewn metrau?</a:t>
            </a:r>
            <a:r>
              <a:rPr lang="en-GB" dirty="0"/>
              <a:t> </a:t>
            </a:r>
            <a:endParaRPr lang="cy-GB" dirty="0"/>
          </a:p>
        </p:txBody>
      </p:sp>
    </p:spTree>
    <p:extLst>
      <p:ext uri="{BB962C8B-B14F-4D97-AF65-F5344CB8AC3E}">
        <p14:creationId xmlns:p14="http://schemas.microsoft.com/office/powerpoint/2010/main" val="20229111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03BBD1-5A19-A04D-9478-ED52C9D476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y-GB" dirty="0"/>
              <a:t>Amcanion dysgu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52C2F6-9AE6-F74D-AFE0-4BBE9A4CC3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1580" y="1628800"/>
            <a:ext cx="7560840" cy="2160240"/>
          </a:xfrm>
        </p:spPr>
        <p:txBody>
          <a:bodyPr/>
          <a:lstStyle/>
          <a:p>
            <a:pPr lvl="1"/>
            <a:r>
              <a:rPr lang="cy-GB" dirty="0"/>
              <a:t>Tyfu llysiau o hadau</a:t>
            </a:r>
            <a:endParaRPr lang="en-GB" dirty="0"/>
          </a:p>
          <a:p>
            <a:pPr lvl="1"/>
            <a:r>
              <a:rPr lang="cy-GB" dirty="0"/>
              <a:t>Plotio graff llinell</a:t>
            </a:r>
            <a:endParaRPr lang="en-GB" dirty="0"/>
          </a:p>
          <a:p>
            <a:r>
              <a:rPr lang="cy-GB" b="1" dirty="0">
                <a:solidFill>
                  <a:srgbClr val="E85803"/>
                </a:solidFill>
              </a:rPr>
              <a:t>Siaradwch â’ch partner</a:t>
            </a:r>
            <a:r>
              <a:rPr lang="cy-GB" dirty="0"/>
              <a:t>: beth sydd </a:t>
            </a:r>
            <a:br>
              <a:rPr lang="cy-GB" dirty="0"/>
            </a:br>
            <a:r>
              <a:rPr lang="cy-GB" dirty="0"/>
              <a:t>ei angen ar blanhigion i dyfu?</a:t>
            </a:r>
            <a:r>
              <a:rPr lang="en-GB" dirty="0"/>
              <a:t> </a:t>
            </a:r>
            <a:endParaRPr lang="cy-GB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682450AC-9863-FD4C-A8DA-7F3779FD41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7075" b="10241"/>
          <a:stretch/>
        </p:blipFill>
        <p:spPr bwMode="auto">
          <a:xfrm>
            <a:off x="5677130" y="2924944"/>
            <a:ext cx="2855310" cy="3113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9347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5A90F3-1F29-E94D-A519-EA399E06EB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y-GB" dirty="0"/>
              <a:t>Beth mae cnydau ei angen?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DBB660-23BE-174E-8A94-C86388D7DE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y-GB" dirty="0"/>
              <a:t>Er mwyn tyfu cnydau iach y gallwn eu defnyddio i wneud ein cynnyrch bwyd, mae angen i ni sicrhau bod ganddyn nhw’r pethau canlynol:</a:t>
            </a:r>
            <a:endParaRPr lang="en-GB" dirty="0"/>
          </a:p>
          <a:p>
            <a:pPr lvl="1"/>
            <a:r>
              <a:rPr lang="cy-GB" b="1" dirty="0">
                <a:solidFill>
                  <a:srgbClr val="E85803"/>
                </a:solidFill>
              </a:rPr>
              <a:t>Aer</a:t>
            </a:r>
            <a:endParaRPr lang="en-GB" b="1" dirty="0">
              <a:solidFill>
                <a:srgbClr val="E85803"/>
              </a:solidFill>
            </a:endParaRPr>
          </a:p>
          <a:p>
            <a:pPr lvl="1"/>
            <a:r>
              <a:rPr lang="cy-GB" b="1" dirty="0">
                <a:solidFill>
                  <a:srgbClr val="E85803"/>
                </a:solidFill>
              </a:rPr>
              <a:t>Golau</a:t>
            </a:r>
            <a:endParaRPr lang="en-GB" b="1" dirty="0">
              <a:solidFill>
                <a:srgbClr val="E85803"/>
              </a:solidFill>
            </a:endParaRPr>
          </a:p>
          <a:p>
            <a:pPr lvl="1"/>
            <a:r>
              <a:rPr lang="cy-GB" b="1" dirty="0">
                <a:solidFill>
                  <a:srgbClr val="E85803"/>
                </a:solidFill>
              </a:rPr>
              <a:t>Cynhesrwydd</a:t>
            </a:r>
            <a:endParaRPr lang="en-GB" b="1" dirty="0">
              <a:solidFill>
                <a:srgbClr val="E85803"/>
              </a:solidFill>
            </a:endParaRPr>
          </a:p>
          <a:p>
            <a:pPr lvl="1"/>
            <a:r>
              <a:rPr lang="cy-GB" b="1" dirty="0">
                <a:solidFill>
                  <a:srgbClr val="E85803"/>
                </a:solidFill>
              </a:rPr>
              <a:t>Dŵr</a:t>
            </a:r>
            <a:endParaRPr lang="en-GB" b="1" dirty="0">
              <a:solidFill>
                <a:srgbClr val="E85803"/>
              </a:solidFill>
            </a:endParaRPr>
          </a:p>
          <a:p>
            <a:pPr lvl="1"/>
            <a:r>
              <a:rPr lang="cy-GB" b="1" dirty="0">
                <a:solidFill>
                  <a:srgbClr val="E85803"/>
                </a:solidFill>
              </a:rPr>
              <a:t>Maetholion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7042BEDB-5F44-3E4D-8678-C23D667DB6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068960"/>
            <a:ext cx="4430491" cy="2810435"/>
          </a:xfrm>
          <a:prstGeom prst="ellipse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4156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4B87F0-8423-3C44-A990-672FAE739C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y-GB" dirty="0"/>
              <a:t>Tyfu moron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DA9C6C-1A45-EB4F-89C6-7F26A498A1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y-GB" dirty="0"/>
              <a:t>Gwyliwch y fideo i ddysgu am yr amodau sydd eu hangen ar foron i dyfu.</a:t>
            </a:r>
            <a:endParaRPr lang="en-GB" dirty="0"/>
          </a:p>
          <a:p>
            <a:r>
              <a:rPr lang="cy-GB" sz="2400" u="sng" dirty="0">
                <a:solidFill>
                  <a:srgbClr val="0070C0"/>
                </a:solidFill>
                <a:uFill>
                  <a:solidFill>
                    <a:schemeClr val="tx2">
                      <a:lumMod val="40000"/>
                      <a:lumOff val="60000"/>
                    </a:schemeClr>
                  </a:solidFill>
                </a:uFill>
              </a:rPr>
              <a:t>https://www.nfuonline.com/back-british-farming/nfu-education/lesson-plans/science-farm-carrot-diary/</a:t>
            </a:r>
            <a:r>
              <a:rPr lang="en-GB" sz="2400" u="sng" dirty="0">
                <a:solidFill>
                  <a:srgbClr val="0070C0"/>
                </a:solidFill>
                <a:uFill>
                  <a:solidFill>
                    <a:schemeClr val="tx2">
                      <a:lumMod val="40000"/>
                      <a:lumOff val="60000"/>
                    </a:schemeClr>
                  </a:solidFill>
                </a:uFill>
              </a:rPr>
              <a:t> </a:t>
            </a:r>
            <a:endParaRPr lang="cy-GB" sz="2400" u="sng" dirty="0">
              <a:solidFill>
                <a:srgbClr val="0070C0"/>
              </a:solidFill>
              <a:uFill>
                <a:solidFill>
                  <a:schemeClr val="tx2">
                    <a:lumMod val="40000"/>
                    <a:lumOff val="60000"/>
                  </a:schemeClr>
                </a:solidFill>
              </a:uFill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22A022C8-62A7-0C4F-AF9D-7F96D94C82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497180" y="2991652"/>
            <a:ext cx="2325456" cy="3488184"/>
          </a:xfrm>
          <a:prstGeom prst="ellipse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55942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5442AB-2AB9-3B40-8F5B-B5270E9659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y-GB" dirty="0"/>
              <a:t>Cadw ein planhigion yn iach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F7ACBD-EE36-9947-992C-C245BC9A5E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1580" y="1628800"/>
            <a:ext cx="7560840" cy="1296144"/>
          </a:xfrm>
        </p:spPr>
        <p:txBody>
          <a:bodyPr/>
          <a:lstStyle/>
          <a:p>
            <a:r>
              <a:rPr lang="cy-GB" dirty="0"/>
              <a:t>Ble fyddai’r lle gorau yn yr ystafell ddosbarth i ni gadw ein planhigion fel bod ganddyn nhw’r holl bethau sydd eu hangen arnyn nhw i dyfu?</a:t>
            </a:r>
            <a:r>
              <a:rPr lang="en-GB" dirty="0"/>
              <a:t> </a:t>
            </a:r>
            <a:endParaRPr lang="cy-GB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546D72E2-AF73-2341-B0AB-0D0597D16B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0448" y="3212976"/>
            <a:ext cx="4158207" cy="277526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82898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2185EF-D07F-1E46-9B07-B1548B6AD6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y-GB" sz="3200" dirty="0">
                <a:solidFill>
                  <a:srgbClr val="E85703"/>
                </a:solidFill>
              </a:rPr>
              <a:t>Sut ydyn ni’n mesur dŵr yn gywir?</a:t>
            </a:r>
            <a:r>
              <a:rPr lang="en-GB" sz="3200" dirty="0">
                <a:solidFill>
                  <a:srgbClr val="E85703"/>
                </a:solidFill>
              </a:rPr>
              <a:t> </a:t>
            </a:r>
            <a:endParaRPr lang="cy-GB" sz="3200" dirty="0">
              <a:solidFill>
                <a:srgbClr val="E85703"/>
              </a:solidFill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1F1D347F-BFAA-E74D-9097-CA0998F7DE8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57"/>
          <a:stretch/>
        </p:blipFill>
        <p:spPr bwMode="auto">
          <a:xfrm>
            <a:off x="2633809" y="1618254"/>
            <a:ext cx="3954415" cy="433102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81409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D710F-834C-4C48-8B39-EC25434891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y-GB" dirty="0"/>
              <a:t>Monitro iechyd a thyfiant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CDA057-62FB-9642-A01B-253151CBD7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y-GB" dirty="0"/>
              <a:t>Rydyn ni’n mynd i fonitro uchder ein planhigion i sicrhau bod ein cnydau’n datblygu’n iach.</a:t>
            </a:r>
            <a:endParaRPr lang="en-GB" dirty="0"/>
          </a:p>
          <a:p>
            <a:r>
              <a:rPr lang="cy-GB" dirty="0"/>
              <a:t>Pam ydych chi’n meddwl </a:t>
            </a:r>
            <a:br>
              <a:rPr lang="cy-GB" dirty="0"/>
            </a:br>
            <a:r>
              <a:rPr lang="cy-GB" dirty="0"/>
              <a:t>ei bod hi’n bwysig i ffermwyr </a:t>
            </a:r>
            <a:br>
              <a:rPr lang="cy-GB" dirty="0"/>
            </a:br>
            <a:r>
              <a:rPr lang="cy-GB" dirty="0"/>
              <a:t>fonitro iechyd a thwf </a:t>
            </a:r>
            <a:br>
              <a:rPr lang="cy-GB" dirty="0"/>
            </a:br>
            <a:r>
              <a:rPr lang="cy-GB" dirty="0"/>
              <a:t>eu cnydau?</a:t>
            </a:r>
            <a:r>
              <a:rPr lang="en-GB" dirty="0"/>
              <a:t> </a:t>
            </a:r>
            <a:endParaRPr lang="cy-GB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6BDD88C6-4C8A-284B-AF73-BDFE7C1795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0386" y="3284984"/>
            <a:ext cx="3982054" cy="259316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18212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F6B400-EF4E-BB42-B08D-D4CE8C09C2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y-GB" dirty="0"/>
              <a:t>Cofnodi canlyniadau mewn tabl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6257B6-2E6D-8E44-8A40-AE6D1693D5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y-GB" dirty="0"/>
              <a:t>Rydyn ni’n mynd i gofnodi ein canlyniadau mewn tabl er mwyn i ni allu defnyddio’r data i blotio graff llinell.</a:t>
            </a:r>
            <a:endParaRPr lang="en-GB" dirty="0"/>
          </a:p>
          <a:p>
            <a:r>
              <a:rPr lang="cy-GB" dirty="0"/>
              <a:t>Beth allwch chi ei gofio am graffiau llinell?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BE544564-4348-834C-AD3A-4C67F1F5230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81" t="8005" r="11875"/>
          <a:stretch/>
        </p:blipFill>
        <p:spPr bwMode="auto">
          <a:xfrm>
            <a:off x="5364088" y="3645024"/>
            <a:ext cx="2399548" cy="217674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18818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030CE0-420C-FF49-8054-E25E1AF2D6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y-GB" dirty="0"/>
              <a:t>Graffiau llinell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D4C8A3-1670-6247-B945-A2F93BC591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cy-GB" dirty="0"/>
              <a:t>Defnyddir graffiau llinell i ddangos sut mae newidyn yn newid dros amser.</a:t>
            </a:r>
            <a:endParaRPr lang="en-GB" dirty="0"/>
          </a:p>
          <a:p>
            <a:pPr lvl="1"/>
            <a:r>
              <a:rPr lang="cy-GB" dirty="0">
                <a:solidFill>
                  <a:srgbClr val="E85803"/>
                </a:solidFill>
              </a:rPr>
              <a:t>Mae llinellau syth yn ymuno â chyfres o bwyntiau gyda’i gilydd.</a:t>
            </a:r>
            <a:endParaRPr lang="en-GB" dirty="0">
              <a:solidFill>
                <a:srgbClr val="E85803"/>
              </a:solidFill>
            </a:endParaRPr>
          </a:p>
          <a:p>
            <a:pPr lvl="1"/>
            <a:r>
              <a:rPr lang="cy-GB" dirty="0"/>
              <a:t>Gelwir yr echel lorweddol yn </a:t>
            </a:r>
            <a:r>
              <a:rPr lang="cy-GB" b="1" dirty="0"/>
              <a:t>echel x</a:t>
            </a:r>
            <a:r>
              <a:rPr lang="cy-GB" dirty="0"/>
              <a:t>; mae hyn yn dangos cyfnodau rheolaidd o amser.</a:t>
            </a:r>
            <a:endParaRPr lang="en-GB" dirty="0"/>
          </a:p>
          <a:p>
            <a:pPr lvl="1"/>
            <a:r>
              <a:rPr lang="cy-GB" dirty="0">
                <a:solidFill>
                  <a:srgbClr val="E85803"/>
                </a:solidFill>
              </a:rPr>
              <a:t>Gelwir yr echelin fertigol yn </a:t>
            </a:r>
            <a:r>
              <a:rPr lang="cy-GB" b="1" dirty="0">
                <a:solidFill>
                  <a:srgbClr val="E85803"/>
                </a:solidFill>
              </a:rPr>
              <a:t>echel y</a:t>
            </a:r>
            <a:r>
              <a:rPr lang="cy-GB" dirty="0">
                <a:solidFill>
                  <a:srgbClr val="E85803"/>
                </a:solidFill>
              </a:rPr>
              <a:t>; mae hyn yn dangos y newidyn rydyn ni’n ei fesur dros amser (yn yr achos hwn, uchder y planhigyn).</a:t>
            </a:r>
            <a:r>
              <a:rPr lang="en-GB" dirty="0">
                <a:solidFill>
                  <a:srgbClr val="E85803"/>
                </a:solidFill>
              </a:rPr>
              <a:t> </a:t>
            </a:r>
            <a:endParaRPr lang="cy-GB" dirty="0">
              <a:solidFill>
                <a:srgbClr val="E858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0556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lnSpc>
            <a:spcPct val="90000"/>
          </a:lnSpc>
          <a:spcBef>
            <a:spcPts val="800"/>
          </a:spcBef>
          <a:defRPr sz="2400"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Farming STEMterprise PowerPoint template.pptx" id="{B4345F3A-90BC-054B-8BE5-CDA6DAFD23AF}" vid="{8ECE7784-2AF3-5E43-87C7-518CB516714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878</TotalTime>
  <Words>681</Words>
  <Application>Microsoft Macintosh PowerPoint</Application>
  <PresentationFormat>On-screen Show (4:3)</PresentationFormat>
  <Paragraphs>73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Calibri</vt:lpstr>
      <vt:lpstr>1_Office Theme</vt:lpstr>
      <vt:lpstr>Cam 3: Tyfu ein cynhwysion ein hunain </vt:lpstr>
      <vt:lpstr>Amcanion dysgu</vt:lpstr>
      <vt:lpstr>Beth mae cnydau ei angen?</vt:lpstr>
      <vt:lpstr>Tyfu moron</vt:lpstr>
      <vt:lpstr>Cadw ein planhigion yn iach</vt:lpstr>
      <vt:lpstr>Sut ydyn ni’n mesur dŵr yn gywir? </vt:lpstr>
      <vt:lpstr>Monitro iechyd a thyfiant</vt:lpstr>
      <vt:lpstr>Cofnodi canlyniadau mewn tabl</vt:lpstr>
      <vt:lpstr>Graffiau llinell</vt:lpstr>
      <vt:lpstr>Lluniadu graff llinell</vt:lpstr>
      <vt:lpstr>Lluniadu graff llinell</vt:lpstr>
      <vt:lpstr>Darllen graff llinell</vt:lpstr>
      <vt:lpstr>Adolygu trosi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Nick Smith</dc:creator>
  <cp:lastModifiedBy>Nick Smith</cp:lastModifiedBy>
  <cp:revision>140</cp:revision>
  <dcterms:created xsi:type="dcterms:W3CDTF">2019-10-23T13:59:40Z</dcterms:created>
  <dcterms:modified xsi:type="dcterms:W3CDTF">2019-12-08T13:53:21Z</dcterms:modified>
</cp:coreProperties>
</file>